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8" r:id="rId3"/>
    <p:sldId id="260" r:id="rId4"/>
    <p:sldId id="259" r:id="rId5"/>
    <p:sldId id="257" r:id="rId6"/>
    <p:sldId id="262" r:id="rId7"/>
    <p:sldId id="711" r:id="rId8"/>
    <p:sldId id="263" r:id="rId9"/>
    <p:sldId id="264" r:id="rId10"/>
    <p:sldId id="265" r:id="rId11"/>
    <p:sldId id="266" r:id="rId12"/>
    <p:sldId id="712" r:id="rId13"/>
    <p:sldId id="715" r:id="rId14"/>
    <p:sldId id="713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  <p:sldId id="727" r:id="rId27"/>
    <p:sldId id="728" r:id="rId28"/>
    <p:sldId id="729" r:id="rId29"/>
    <p:sldId id="730" r:id="rId30"/>
    <p:sldId id="731" r:id="rId31"/>
    <p:sldId id="738" r:id="rId32"/>
    <p:sldId id="739" r:id="rId33"/>
    <p:sldId id="740" r:id="rId34"/>
    <p:sldId id="741" r:id="rId35"/>
    <p:sldId id="742" r:id="rId36"/>
    <p:sldId id="743" r:id="rId37"/>
    <p:sldId id="744" r:id="rId38"/>
    <p:sldId id="745" r:id="rId39"/>
    <p:sldId id="746" r:id="rId40"/>
    <p:sldId id="747" r:id="rId41"/>
    <p:sldId id="748" r:id="rId42"/>
    <p:sldId id="749" r:id="rId43"/>
    <p:sldId id="751" r:id="rId44"/>
    <p:sldId id="752" r:id="rId45"/>
    <p:sldId id="750" r:id="rId46"/>
    <p:sldId id="75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/>
    <p:restoredTop sz="95915"/>
  </p:normalViewPr>
  <p:slideViewPr>
    <p:cSldViewPr snapToGrid="0">
      <p:cViewPr varScale="1">
        <p:scale>
          <a:sx n="89" d="100"/>
          <a:sy n="89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353233/#CD010277-bbs2-005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53233/#CD010277-bbs2-0083" TargetMode="External"/><Relationship Id="rId2" Type="http://schemas.openxmlformats.org/officeDocument/2006/relationships/hyperlink" Target="https://www.ncbi.nlm.nih.gov/pmc/articles/PMC6353233/#CD010277-bbs2-00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53233/#CD010277-bbs2-0072" TargetMode="External"/><Relationship Id="rId2" Type="http://schemas.openxmlformats.org/officeDocument/2006/relationships/hyperlink" Target="https://www.ncbi.nlm.nih.gov/pmc/articles/PMC6353233/#CD010277-bbs2-006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53233/#CD010277-bbs2-0036" TargetMode="External"/><Relationship Id="rId2" Type="http://schemas.openxmlformats.org/officeDocument/2006/relationships/hyperlink" Target="https://www.ncbi.nlm.nih.gov/pmc/articles/PMC6353233/#CD010277-bbs2-00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rticles/PMC6353233/#CD010277-bbs2-0037" TargetMode="External"/><Relationship Id="rId4" Type="http://schemas.openxmlformats.org/officeDocument/2006/relationships/hyperlink" Target="https://www.ncbi.nlm.nih.gov/pmc/articles/PMC6353233/#CD010277-bbs2-007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353233/#CD010277-bbs2-0061" TargetMode="External"/><Relationship Id="rId3" Type="http://schemas.openxmlformats.org/officeDocument/2006/relationships/hyperlink" Target="https://www.ncbi.nlm.nih.gov/pmc/articles/PMC6353233/#CD010277-bbs2-0055" TargetMode="External"/><Relationship Id="rId7" Type="http://schemas.openxmlformats.org/officeDocument/2006/relationships/hyperlink" Target="https://www.ncbi.nlm.nih.gov/pmc/articles/PMC6353233/#CD010277-bbs2-0057" TargetMode="External"/><Relationship Id="rId2" Type="http://schemas.openxmlformats.org/officeDocument/2006/relationships/hyperlink" Target="https://www.ncbi.nlm.nih.gov/pmc/articles/PMC6353233/#CD010277-bbs2-0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6353233/#CD010277-bbs2-0027" TargetMode="External"/><Relationship Id="rId5" Type="http://schemas.openxmlformats.org/officeDocument/2006/relationships/hyperlink" Target="https://www.ncbi.nlm.nih.gov/pmc/articles/PMC6353233/#CD010277-bbs2-0082" TargetMode="External"/><Relationship Id="rId10" Type="http://schemas.openxmlformats.org/officeDocument/2006/relationships/hyperlink" Target="https://www.ncbi.nlm.nih.gov/pmc/articles/PMC6353233/#CD010277-bbs2-0067" TargetMode="External"/><Relationship Id="rId4" Type="http://schemas.openxmlformats.org/officeDocument/2006/relationships/hyperlink" Target="https://www.ncbi.nlm.nih.gov/pmc/articles/PMC6353233/#CD010277-bbs2-0081" TargetMode="External"/><Relationship Id="rId9" Type="http://schemas.openxmlformats.org/officeDocument/2006/relationships/hyperlink" Target="https://www.ncbi.nlm.nih.gov/pmc/articles/PMC6353233/#CD010277-bbs2-006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53233/#CD010277-bbs2-0052" TargetMode="External"/><Relationship Id="rId2" Type="http://schemas.openxmlformats.org/officeDocument/2006/relationships/hyperlink" Target="https://www.ncbi.nlm.nih.gov/pmc/articles/PMC6353233/#CD010277-bbs2-00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mc/articles/PMC6353233/#CD010277-bbs2-005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33C0-EAA4-7B83-FB12-9427E4BD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78" y="2777066"/>
            <a:ext cx="9601196" cy="130386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Neonatal &amp; Pediatric Respiratory Infections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1D2D9-B46E-431A-5D1D-2EA036F68E73}"/>
              </a:ext>
            </a:extLst>
          </p:cNvPr>
          <p:cNvSpPr txBox="1"/>
          <p:nvPr/>
        </p:nvSpPr>
        <p:spPr>
          <a:xfrm>
            <a:off x="5626249" y="4541990"/>
            <a:ext cx="6110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Abhishek Mishra</a:t>
            </a:r>
            <a:b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Cardiovascular &amp; Respiratory Physiotherapy</a:t>
            </a:r>
            <a:b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611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440A-892E-CA75-0E12-A02B98AD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E44B-EC2B-C909-6D20-DA2F00EA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Antenatal corticosteroids</a:t>
            </a:r>
            <a:r>
              <a:rPr lang="en-IN" sz="2800" dirty="0">
                <a:solidFill>
                  <a:srgbClr val="162C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surfactant</a:t>
            </a:r>
          </a:p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 and assisted ventilation</a:t>
            </a:r>
          </a:p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positive airway pressure is an effective tool to treat children, including preterm and low‐birthweight infants, in respiratory distress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Kawaza 2014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3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BD20-F8B8-BDBD-E672-26B76DA0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 AND SEQUELAE OF RDS</a:t>
            </a:r>
            <a:b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398F2-75F7-769F-AC5B-C3C3E6AF5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051B-298A-5663-9B4C-C99CC25B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effectLst/>
                <a:latin typeface="Helvetica" pitchFamily="2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MECONIUM ASPIRATION SYNDROME</a:t>
            </a:r>
            <a:br>
              <a:rPr lang="en-IN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4DDF-98F3-BB95-33D6-67C9B076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Meconium is the content of </a:t>
            </a:r>
            <a:r>
              <a:rPr lang="en-I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newborn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bowels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Meconium Aspiration Syndrome is an important cause of morbidity &amp; mortality among term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newborns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 is one of the commonest cause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of respiratory morbidity in term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newborns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requiring NICU stay.</a:t>
            </a:r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>
              <a:effectLst/>
              <a:latin typeface="Helvetica" pitchFamily="2" charset="0"/>
            </a:endParaRPr>
          </a:p>
          <a:p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E3BE4-1ED1-E107-D7C3-46CA166E243B}"/>
              </a:ext>
            </a:extLst>
          </p:cNvPr>
          <p:cNvSpPr txBox="1"/>
          <p:nvPr/>
        </p:nvSpPr>
        <p:spPr>
          <a:xfrm>
            <a:off x="9615055" y="29094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6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2909-04D2-E850-7994-481EC2F2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E5BC-F3D7-B659-2DF5-5C23FC26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 is respiratory distress in a full-term or post-term neonate born through meconium-stained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amniotic fluid (MSAF).</a:t>
            </a:r>
          </a:p>
          <a:p>
            <a:r>
              <a:rPr lang="en-I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Oronasopharyngeal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suctioning VS endotracheal intubation and suctioning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8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91DF-635C-70AA-299F-37F3633D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FDFF7-5295-E0FD-F2EC-C32C3974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76239"/>
          </a:xfrm>
        </p:spPr>
        <p:txBody>
          <a:bodyPr>
            <a:normAutofit fontScale="85000" lnSpcReduction="10000"/>
          </a:bodyPr>
          <a:lstStyle/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Partially or completely block the peripheral airways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Atelectasis, Hypoxemia, Hypercapnia, Surfactant Inactivation, </a:t>
            </a:r>
            <a:r>
              <a:rPr lang="en-IN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Inflamatory</a:t>
            </a:r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Changes- classical findings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Hyperexpanded areas- partial blockage- air trapping in distal &amp; small airways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Tension pneumothorax 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Persistent pulmonary hypertension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Bronchiolitis</a:t>
            </a:r>
          </a:p>
          <a:p>
            <a:r>
              <a:rPr lang="en-IN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Meconium induced chemical pneumonitis</a:t>
            </a: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0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58FF-B56C-145D-160B-9923FF5B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F8AF-6650-59FE-2F97-02C6261D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BRONCHOPULMONARY DYSPLASIA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SEIZURES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DELAYS</a:t>
            </a:r>
          </a:p>
        </p:txBody>
      </p:sp>
    </p:spTree>
    <p:extLst>
      <p:ext uri="{BB962C8B-B14F-4D97-AF65-F5344CB8AC3E}">
        <p14:creationId xmlns:p14="http://schemas.microsoft.com/office/powerpoint/2010/main" val="379183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5A43-6281-B6C2-498F-BAEE0DB8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C541-09A0-E4AC-9160-494B0AC2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000" b="0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 </a:t>
            </a:r>
            <a:r>
              <a:rPr lang="en-IN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N" sz="22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bligatory suction of the oral-pharyngeal cavity and nose before the first breath, and selective endotracheal suction only in depressed neonates or neonates born from thick meconium-stained amniotic fluid</a:t>
            </a:r>
          </a:p>
          <a:p>
            <a:r>
              <a:rPr lang="en-IN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oxygen therapy (hood &amp; nasal prongs), Mechanical ventilation, Extracorporeal Membrane oxygenation(ECMO)</a:t>
            </a:r>
          </a:p>
          <a:p>
            <a:r>
              <a:rPr lang="en-IN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Surfactant administration, antibiotics, sedation, normal fluid balance</a:t>
            </a:r>
          </a:p>
          <a:p>
            <a:r>
              <a:rPr lang="en-IN" sz="22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22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igh-frequency oscillatory or jet ventilation as a lifesaving therapy, use of exogenous surfactant, surfactant lavage of the bronchial tree, liquid ventilation, and inhalation of nitric oxide</a:t>
            </a:r>
            <a:endParaRPr lang="en-IN" sz="22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4C50-3F0C-CD51-AABB-3A5AC3B0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D33D-78A6-2028-481B-962AF5C56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Chest percussion: given by 3 fingers with the middle finger tented or a face mask striking repeatedly at a rate of 3 per second over that part of the bronchopulmonary segment which needs to be drained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vibrations- manual using 2 fingers or tip of 3-4 fingers, mechanical vibrator with neonatal AMBU face mask as effective medium for intensity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 </a:t>
            </a:r>
          </a:p>
          <a:p>
            <a:endParaRPr lang="en-US" dirty="0"/>
          </a:p>
        </p:txBody>
      </p:sp>
      <p:pic>
        <p:nvPicPr>
          <p:cNvPr id="4097" name="Picture 1" descr="page1image1576588640">
            <a:extLst>
              <a:ext uri="{FF2B5EF4-FFF2-40B4-BE49-F238E27FC236}">
                <a16:creationId xmlns:a16="http://schemas.microsoft.com/office/drawing/2014/main" id="{75A5D9D2-4302-1106-A85B-30BCB15F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1image1576588640">
            <a:extLst>
              <a:ext uri="{FF2B5EF4-FFF2-40B4-BE49-F238E27FC236}">
                <a16:creationId xmlns:a16="http://schemas.microsoft.com/office/drawing/2014/main" id="{F913CF42-FED2-833F-1864-07BA29E8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7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4664-1198-8341-706F-CBF8EABD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3160"/>
            <a:ext cx="3718455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9923D-6478-9E38-105C-29A343AE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Suctioning-</a:t>
            </a:r>
            <a:r>
              <a:rPr lang="en-I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oropharyngeal and nasopharyngeal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CPT frequency- every 4 hours followed by 3 times/day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be give 1 hourly 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 descr="page1image1576588640">
            <a:extLst>
              <a:ext uri="{FF2B5EF4-FFF2-40B4-BE49-F238E27FC236}">
                <a16:creationId xmlns:a16="http://schemas.microsoft.com/office/drawing/2014/main" id="{69812AE1-DA20-62C1-CA0B-AFE9793DF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9241"/>
            <a:ext cx="4499517" cy="4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6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3BE9-AAF9-73D3-BC0F-EEFDB2F7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  <a:br>
              <a:rPr lang="en-IN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751E-D09D-456E-8B4B-BC779E55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Pneumonia is the single‐biggest cause of death in children and was responsible for the deaths of 920,136 children aged up to five years in 2015</a:t>
            </a:r>
          </a:p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accounted for 16% of all causes of deaths in this population, most of which were preventable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WHO 2016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Zar 2014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51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F250-D649-322B-88FF-5F649EC1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A074-505C-5F1F-F8F5-790A7A4F6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ABOUT THE CONDITION-BRIEF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MANAGEMENT</a:t>
            </a:r>
          </a:p>
        </p:txBody>
      </p:sp>
    </p:spTree>
    <p:extLst>
      <p:ext uri="{BB962C8B-B14F-4D97-AF65-F5344CB8AC3E}">
        <p14:creationId xmlns:p14="http://schemas.microsoft.com/office/powerpoint/2010/main" val="150498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C34F-D927-D9D5-B649-9685F5D8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48EA-3153-34EB-A50B-5632B3EB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Community‐acquired pneumonia 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common among children globally, but incidence and mortality rates are significantly higher in low‐income countries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Principi 2011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Hospital‐acquired pneumonia 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ventilator‐associated pneumonia are the second most common hospital‐acquired infections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Rotstein 2008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Aspiration pneumonia- 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indiscreet curiosity, gastroesophageal reflux, decreased upper airway neuromuscular control</a:t>
            </a: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IN" dirty="0">
              <a:effectLst/>
              <a:latin typeface="Helvetica" pitchFamily="2" charset="0"/>
            </a:endParaRPr>
          </a:p>
          <a:p>
            <a:endParaRPr lang="en-IN" b="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3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ED72-DC01-D3B3-A5A2-118409F0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057A6-DC02-8290-531E-1D4B4312D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Fever, Tachypnoea, Nasal Flaring, Cough, Breathlessness, Lower Chest Wall Indrawing, And Reduced Oxygen Saturation (</a:t>
            </a:r>
            <a:r>
              <a:rPr lang="en-IN" sz="2800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Bradley 2011</a:t>
            </a:r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sz="2800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Ebell 2010</a:t>
            </a:r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sz="2800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Scott 2012</a:t>
            </a:r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gold standard for diagnosing pneumonia according to clinical guidelines is the presence of lung infiltrates indicated by chest radiography (</a:t>
            </a:r>
            <a:r>
              <a:rPr lang="en-IN" sz="2800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Evertsen 2010</a:t>
            </a:r>
            <a:r>
              <a:rPr lang="en-IN" sz="2800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IN" sz="2800" b="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800" b="0" i="0" u="none" strike="noStrike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6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3E58-BF1F-7663-FF02-1CE2A0CA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34DD6-2665-1D7C-6283-95270864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OXYGEN THERAPY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NON-INVASIVE VENTILATION( CPAP&lt;,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9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58A5-07EE-6183-111C-CD5804F0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8D6A-B9B7-F97B-26AA-5A8158E9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Postural drainage, vibration, percussion, huffing and coughing, and thoracic squeezing are conventional techniques that aim to facilitate </a:t>
            </a:r>
            <a:r>
              <a:rPr lang="en-IN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mucociliary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clearance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Flude 2012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Main 2005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Yang 2013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Yousefnia‐Darzi 2016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N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orced expiration, active cycle of breathing, autogenic drainage, assisted autogenic drainage, slow and prolonged expiration, increased expiratory flow, total slow expiration with the glottis open in a lateral posture, and inspiratory controlled flow exercises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Button 2013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Main 2005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Mckoy 2016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Mucciollo 2008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Postiaux 1997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Postiaux 2000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Yang 2013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2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606D-28A0-F751-2A06-7102673C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CB50-9875-BBE5-5761-678E5713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on‐invasive ventilation, have been considered useful as adjunct therapy to airway clearance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Button 2016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Holland 2003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common instrumental technique </a:t>
            </a:r>
            <a:r>
              <a:rPr lang="en-IN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NIV 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positive airway pressure (CPAP). </a:t>
            </a:r>
          </a:p>
          <a:p>
            <a:pPr algn="just"/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Continuous positive airway pressure can be provided conventionally or as bubble CPAP (</a:t>
            </a:r>
            <a:r>
              <a:rPr lang="en-IN" b="0" i="0" u="none" strike="noStrike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bCPAP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IN" b="0" i="0" u="sng" dirty="0">
                <a:solidFill>
                  <a:srgbClr val="4C2C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Machen 2015</a:t>
            </a:r>
            <a:r>
              <a:rPr lang="en-IN" b="0" i="0" u="none" strike="noStrike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7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5907-6A7A-F71C-F429-20CC8FB5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ASTHMA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EB64-F5AF-3E28-D48C-FD4E4C80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Asthma is a chronic inflammatory condition of the airways that is characterized by an increased responsiveness of the airway smooth muscle to various stimuli (due to a lowering of the threshold of airway smooth muscle reactivity)</a:t>
            </a:r>
          </a:p>
          <a:p>
            <a:pPr algn="just"/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manifested by widespread narrowing of the airways that reverses either spontaneously or as a result of treatment</a:t>
            </a:r>
          </a:p>
          <a:p>
            <a:pPr algn="just"/>
            <a:endParaRPr lang="en-I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5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FA95-7B26-5E03-B579-95AF402E1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C596-E7E9-BD2D-AB67-50CE4948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an asthma attack, the lumens of the airways are narrowed or occluded by a combination of bronchial smooth muscle spasm, inflammation of the mucosa, and overproduction of viscous mucus</a:t>
            </a:r>
          </a:p>
          <a:p>
            <a:pPr algn="just"/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eosinophilic inflammation is prevalent, and airway remodelling of the bronchial airways occurs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C10AE-91C7-A0D3-EC1B-B74197C0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7B50-BA58-1095-C564-614919FF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Allergic or Extrinsic Asthma</a:t>
            </a:r>
          </a:p>
          <a:p>
            <a:pPr>
              <a:buFont typeface="Wingdings" pitchFamily="2" charset="2"/>
              <a:buChar char="q"/>
            </a:pP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Nonallergic or Intrinsic Asthma</a:t>
            </a:r>
          </a:p>
          <a:p>
            <a:pPr>
              <a:buFont typeface="Wingdings" pitchFamily="2" charset="2"/>
              <a:buChar char="q"/>
            </a:pP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Exercise-induced asthma (EIA)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EIA appears to result from hyperosmolar changes or exposure to temperature changes in the airways. The condition can often be well controlled medically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n-IN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4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0254-C350-6CF2-3FB5-57EF6C0C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1DDD-30AE-E410-C93B-93678C0A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sthma flare is caused by three important changes in the airways that make breathing more difficult: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the airways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Excess mucus that results in congestion and mucus “plugs” that get caught in the narrowed airways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Narrowed airways or broncho constriction (bands of muscle lining the airways tighten 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79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842E-7ADF-1BFE-A75A-890650D79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Common Childhood Asthma Signs And Symptoms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2D9C-5A6D-50E4-AE5C-0BA9F79C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3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Frequent, intermittent coughing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whistling or wheezing sound when exhaling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Chest congestion or tightness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Chest pain, particularly in younger children</a:t>
            </a:r>
          </a:p>
          <a:p>
            <a:pPr marL="0" indent="0">
              <a:buNone/>
            </a:pP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5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ng disease - Types, Symptoms, Causes and Prevention">
            <a:extLst>
              <a:ext uri="{FF2B5EF4-FFF2-40B4-BE49-F238E27FC236}">
                <a16:creationId xmlns:a16="http://schemas.microsoft.com/office/drawing/2014/main" id="{07D19877-EA07-BC94-41E7-01796F1B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30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9BD6-EC07-F313-EED7-6B4E42B6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DD86-D2A1-A516-0190-0ED2A80C8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Trouble sleeping caused by shortness of breath, coughing or wheezing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Bouts of coughing or wheezing that get worse with a respiratory infection, such as cold or flu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Delayed recovery or bronchitis after a respiratory infection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Trouble breathing that may limit play or exercise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Fatigue, which can be caused by poor sleep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87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61D-55FD-5B23-8282-4394256B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MANAGEMENT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887C-E83D-D210-5CB2-A01F11E5E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Breathing Control Guide</a:t>
            </a:r>
          </a:p>
          <a:p>
            <a:r>
              <a:rPr lang="en-IN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 Children In Relaxation Position</a:t>
            </a:r>
          </a:p>
          <a:p>
            <a:r>
              <a:rPr lang="en-IN" b="0" i="0" u="none" strike="noStrike" dirty="0">
                <a:solidFill>
                  <a:srgbClr val="333333"/>
                </a:solidFill>
                <a:effectLst/>
                <a:latin typeface="Droid Sans"/>
              </a:rPr>
              <a:t>Pursed – Lip Breathing exercise  </a:t>
            </a:r>
            <a:endParaRPr lang="en-I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0" i="0" u="none" strike="noStrike" dirty="0">
                <a:solidFill>
                  <a:srgbClr val="333333"/>
                </a:solidFill>
                <a:effectLst/>
                <a:latin typeface="Droid Sans"/>
              </a:rPr>
              <a:t>Diaphragmatic Breathing exercises</a:t>
            </a:r>
            <a:endParaRPr lang="en-IN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0" i="0" u="none" strike="noStrike" dirty="0">
                <a:solidFill>
                  <a:srgbClr val="333333"/>
                </a:solidFill>
                <a:effectLst/>
                <a:latin typeface="Droid Sans"/>
              </a:rPr>
              <a:t>Thoracic Expansion Exercise</a:t>
            </a:r>
            <a:r>
              <a:rPr lang="en-IN" b="1" i="0" u="none" strike="noStrike" dirty="0">
                <a:solidFill>
                  <a:srgbClr val="333333"/>
                </a:solidFill>
                <a:effectLst/>
                <a:latin typeface="Droid Sans"/>
              </a:rPr>
              <a:t> (TEE)</a:t>
            </a:r>
            <a:endParaRPr lang="en-I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0" i="0" u="none" strike="noStrike" dirty="0">
                <a:solidFill>
                  <a:srgbClr val="333333"/>
                </a:solidFill>
                <a:effectLst/>
                <a:latin typeface="Droid Sans"/>
              </a:rPr>
              <a:t>Thoracic Mobility Exercise (</a:t>
            </a:r>
            <a:r>
              <a:rPr lang="en-IN" b="1" i="0" u="none" strike="noStrike" dirty="0">
                <a:solidFill>
                  <a:srgbClr val="333333"/>
                </a:solidFill>
                <a:effectLst/>
                <a:latin typeface="Droid Sans"/>
              </a:rPr>
              <a:t>TME</a:t>
            </a:r>
            <a:r>
              <a:rPr lang="en-IN" b="0" i="0" u="none" strike="noStrike" dirty="0">
                <a:solidFill>
                  <a:srgbClr val="333333"/>
                </a:solidFill>
                <a:effectLst/>
                <a:latin typeface="Droid Sans"/>
              </a:rPr>
              <a:t>)</a:t>
            </a:r>
            <a:endParaRPr lang="en-IN" sz="24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70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93D17852-8ADE-7042-9683-6059E43A3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79" y="638020"/>
            <a:ext cx="2134324" cy="28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D232DA6-CE7B-77EF-D632-7F42743E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26" y="648033"/>
            <a:ext cx="2139205" cy="27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994F8568-05A1-138A-85F8-F4E17604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63" y="643087"/>
            <a:ext cx="1931883" cy="27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E771DE1-BEB2-CD20-9C51-887546AE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3" y="3549575"/>
            <a:ext cx="2250832" cy="2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F5CB245-39A8-AC48-00B4-C8045B2F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79" y="3549575"/>
            <a:ext cx="2186676" cy="2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88E8964D-2B5B-7E7A-DEA5-7BC4F0C5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3" y="3471928"/>
            <a:ext cx="2301731" cy="26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BF07291F-9FEF-8C94-F37F-B2720293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45" y="3549575"/>
            <a:ext cx="2294717" cy="24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653458D0-BA0C-14A5-B3BB-D259DEB01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70" y="648033"/>
            <a:ext cx="1925767" cy="25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8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27B6DE65-DCB0-8686-4DC8-12B5B0D6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9" y="747131"/>
            <a:ext cx="2439643" cy="24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6DBDE9AD-7EBF-3368-177D-4BD4C18A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46" y="747131"/>
            <a:ext cx="2140480" cy="24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4657E068-A8AF-75E6-891F-70955FE6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77" y="747131"/>
            <a:ext cx="1834882" cy="24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62DFDDC-FD79-62E7-69F2-AE20B81B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10" y="747132"/>
            <a:ext cx="1834882" cy="24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648E8B0B-374E-1CA2-8E51-93D32EC1E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9" y="3224222"/>
            <a:ext cx="227263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AA712AD1-30D0-0443-DECB-08F9D9E2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19" y="3224222"/>
            <a:ext cx="2251900" cy="24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8FAAC5C0-6A54-8244-5931-1EEB7EAC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07" y="3260783"/>
            <a:ext cx="2150752" cy="24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1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E6A-49CD-F407-907C-23F53144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BRONCHOPULMONARY DYSPLASIA</a:t>
            </a:r>
            <a:br>
              <a:rPr lang="en-I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03B7F-89B4-33B6-B644-58A644B3F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Infants who remain oxygen-dependent and have abnormal findings on chest radiograph are described as having BPD</a:t>
            </a:r>
            <a:endParaRPr lang="en-IN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BPD covers a broad range of disease, and a variety of terminology has been used to describe this disorder, including CLD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Reported incidence of BPD varies from 15% to 50%,</a:t>
            </a:r>
          </a:p>
          <a:p>
            <a:pPr algn="just"/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Mild, Moderate and Severe, depending on oxygen and positive pressure requirement</a:t>
            </a:r>
          </a:p>
          <a:p>
            <a:pPr algn="just"/>
            <a:endParaRPr lang="en-IN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solidFill>
                <a:srgbClr val="231F2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39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A3EE-EDAB-95AF-7E5A-94A1B9D05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F8CE-1774-649C-8AA3-9F3C123B8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Prematurity-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neonatal respiratory distress,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Low-birthweight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Ventilation(Barotrauma)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Therapy(AIR)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3872663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B700-0E47-6B6F-B7E9-EA62DDC6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5D3BD-1415-3E92-758E-6B1CBE65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Ventilatory support</a:t>
            </a:r>
          </a:p>
          <a:p>
            <a:r>
              <a:rPr lang="en-I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oxygen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Bronchodilators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7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4BE7-74E9-87D0-89E1-C76D5FA1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MANAGEMNT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81DBD-C6A4-3F04-F566-42671E338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 Positioning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Airway Clearance Techniques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Humidification</a:t>
            </a:r>
          </a:p>
        </p:txBody>
      </p:sp>
    </p:spTree>
    <p:extLst>
      <p:ext uri="{BB962C8B-B14F-4D97-AF65-F5344CB8AC3E}">
        <p14:creationId xmlns:p14="http://schemas.microsoft.com/office/powerpoint/2010/main" val="1181617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CAC5-1B87-2E54-C695-C537E94C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5677D-B3C7-760A-48F6-E48E825FB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 (CF) is a genetic disorder that affects the respiratory, digestive, and reproductive systems</a:t>
            </a:r>
          </a:p>
          <a:p>
            <a:pPr algn="just"/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caused by mutations in the </a:t>
            </a:r>
            <a:r>
              <a:rPr lang="en-I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 transmembrane conductance regulator (CFTR)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CFTR gene that leads to the production of a defective protein that affects the movement of salt and water in and out of cells</a:t>
            </a:r>
          </a:p>
        </p:txBody>
      </p:sp>
    </p:spTree>
    <p:extLst>
      <p:ext uri="{BB962C8B-B14F-4D97-AF65-F5344CB8AC3E}">
        <p14:creationId xmlns:p14="http://schemas.microsoft.com/office/powerpoint/2010/main" val="166951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2B694-DF18-E5E7-2C06-B3761922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CF274-04F1-8708-2751-F03DD11B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 is an inherited disorder that is caused by a mutation in the CFTR gene.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child needs to inherit two copies of the mutated gene (one from each parent) to develop CF.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If a child inherits only one mutated gene, he or she will be a carrier of the disease but will not develop 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949D-9B61-A386-BFEA-5266B2A6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17582-D7DA-759B-90E7-F51AAECD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irways are narrower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Larynx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ow compliance</a:t>
            </a:r>
          </a:p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Alveoli- immature structure &amp; function, fewer no., thick walls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Diaphragm- type 1(FR 20%)</a:t>
            </a:r>
          </a:p>
          <a:p>
            <a:r>
              <a:rPr lang="en-I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Ribcage- horizontal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02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77FC-17A7-B970-DF8A-6E88B5CE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D779-F2D3-2768-0BBB-5C9FA8C03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Persistent coughing, wheezing, and shortness of breath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Frequent lung infections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Thick, sticky mucus production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Poor growth and weight gain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Greasy, foul-smelling stools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Chronic sinus infections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31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Clubbing of fingers and toes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03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59E5-010D-F27F-3278-CF6CD57B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793B-FB8C-BF69-6049-24849CC72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New-born screening: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new-borns in the United States are screened for CF using a blood test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Sweat test: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 measures the amount of salt in the sweat, which is higher in people with CF.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Genetic testing: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test can identify mutations in the CFTR gene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27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B9DF-C514-6C12-86E3-0C3C6CD7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9530-368A-04AE-B99A-9D3A28C8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sz="26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 cure for CF, but treatments can help manage the symptoms and improve the quality of life for children with CF. </a:t>
            </a:r>
          </a:p>
          <a:p>
            <a:pPr algn="just"/>
            <a:r>
              <a:rPr lang="en-IN" sz="2600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Medications: </a:t>
            </a:r>
            <a:r>
              <a:rPr lang="en-IN" sz="26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Antibiotics to treat lung infections, mucus-thinning drugs, and bronchodilators to open the airways.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600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Nutrition therapy: </a:t>
            </a:r>
            <a:r>
              <a:rPr lang="en-IN" sz="26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Children with CF need a high-calorie, high-protein diet to help them grow and maintain a healthy weight.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600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Lung transplant: </a:t>
            </a:r>
            <a:r>
              <a:rPr lang="en-IN" sz="2600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severe cases, a lung transplant may be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56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25B6-836D-062C-EFF4-632BC4C7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8E3B-0F25-3A44-B19C-511C1531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Chest Physiotherapy (CPT):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involves the use of different techniques, such as percussion, vibration, and postural drainage, to help loosen and clear mucus from the lungs</a:t>
            </a:r>
          </a:p>
          <a:p>
            <a:pPr algn="just"/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Airway clearance devices: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various devices available, such as positive expiratory pressure (PEP) devices, oscillatory positive expiratory pressure (OPEP) devices, and high-frequency chest wall oscillation (HFCWO) devices, that can help clear mucus from the lungs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52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1BAB-FFBE-D6AD-5989-D57D7598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07EE-2884-7BEB-6E01-210F2ECDF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Breathing techniques: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Techniques such as deep breathing, pursed-lip breathing, and huffing can help clear mucus from the lungs and improve breathing</a:t>
            </a:r>
          </a:p>
          <a:p>
            <a:pPr algn="just"/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Exercise: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Regular exercise is important for people with CF, as it can improve lung function and overall health. A physiotherapist can work with the patient to develop an exercise program that is safe and effective</a:t>
            </a:r>
          </a:p>
          <a:p>
            <a:pPr algn="just">
              <a:buFont typeface="Wingdings" pitchFamily="2" charset="2"/>
              <a:buChar char="ü"/>
            </a:pPr>
            <a:r>
              <a:rPr lang="en-IN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Aerobic, resistance, HIIT, </a:t>
            </a:r>
            <a:r>
              <a:rPr lang="en-IN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Training</a:t>
            </a:r>
            <a:endParaRPr lang="en-IN" b="0" i="0" u="none" strike="noStrike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70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6809-A253-AB40-6AAB-02AB3921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EDUCATON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46522-152B-0879-3015-F7C5F05A9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b="1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Physiotherapists can educate patients and their families about the importance of airway clearance and exercise, as well as how to perform CPT and use airway clearance devices correctly</a:t>
            </a:r>
            <a:endParaRPr lang="en-IN" b="1" i="0" u="none" strike="noStrike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 the treatment plan: Children with CF need to take medications, perform airway clearance techniques, and maintain a healthy diet as prescribed by their healthcare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11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F21E-51E7-500F-B476-15BB9A34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46E4-DA22-8E57-A0B4-539224FE5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Stay up to date with vaccinations: Children with CF are at a higher risk of developing complications from infections, so it is important to stay up to date with vaccinations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 symptoms: Parents and healthcare providers should monitor symptoms closely and seek medical attention if they worsen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6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9040-28A1-EDFF-ED30-C2C08062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1002D-8507-79A9-5A7A-3D682DE62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MECONIUM ASPIRATION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PNEMONITIS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ASTHMA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FIBROSIS &amp; CHRONIC LUNG DISEASE</a:t>
            </a:r>
          </a:p>
        </p:txBody>
      </p:sp>
    </p:spTree>
    <p:extLst>
      <p:ext uri="{BB962C8B-B14F-4D97-AF65-F5344CB8AC3E}">
        <p14:creationId xmlns:p14="http://schemas.microsoft.com/office/powerpoint/2010/main" val="39759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34AB-F76E-A0FE-03F6-569810B2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>
                <a:effectLst/>
                <a:latin typeface="Helvetica" pitchFamily="2" charset="0"/>
              </a:rPr>
            </a:br>
            <a:br>
              <a:rPr lang="en-IN" dirty="0">
                <a:effectLst/>
                <a:latin typeface="Helvetica" pitchFamily="2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ACUTE RESPIRATORY DISTRESS SYNDROME</a:t>
            </a:r>
            <a:br>
              <a:rPr lang="en-IN" dirty="0">
                <a:effectLst/>
                <a:latin typeface="Helvetica" pitchFamily="2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4B35-C596-BC13-4F59-21774F0B7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138" lvl="1" indent="-457200" eaLnBrk="1" hangingPunct="1">
              <a:buFont typeface="Wingdings" pitchFamily="2" charset="2"/>
              <a:buChar char="q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syndrome characterized by diffuse inflammation in the lung </a:t>
            </a:r>
          </a:p>
          <a:p>
            <a:pPr marL="719138" lvl="1" indent="-457200" eaLnBrk="1" hangingPunct="1">
              <a:buFont typeface="Wingdings" pitchFamily="2" charset="2"/>
              <a:buChar char="q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significant hypoxemia from endothelial injury to the pulmonary vasculature and alveolar epithelial injury</a:t>
            </a:r>
          </a:p>
          <a:p>
            <a:pPr marL="719138" lvl="1" indent="-457200" eaLnBrk="1" hangingPunct="1">
              <a:buFont typeface="Wingdings" pitchFamily="2" charset="2"/>
              <a:buChar char="q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definitive diagnostic test (i.e., biomarker) which is present in all cases (even histopathology inconsistent)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9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E04E662-CE26-1308-7767-21A04B23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-2286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PALICC ARDS Definition</a:t>
            </a:r>
          </a:p>
        </p:txBody>
      </p:sp>
      <p:sp>
        <p:nvSpPr>
          <p:cNvPr id="34819" name="TextBox 2">
            <a:extLst>
              <a:ext uri="{FF2B5EF4-FFF2-40B4-BE49-F238E27FC236}">
                <a16:creationId xmlns:a16="http://schemas.microsoft.com/office/drawing/2014/main" id="{FC1C3114-F854-4768-04A1-31E83622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1" y="6400801"/>
            <a:ext cx="4359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</a:rPr>
              <a:t>OI = oxygenation index = (FiO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r>
              <a:rPr lang="en-US" altLang="en-US" sz="1000">
                <a:solidFill>
                  <a:srgbClr val="000000"/>
                </a:solidFill>
              </a:rPr>
              <a:t>* mean airway pressure*100)/ PaO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endParaRPr lang="en-US" altLang="en-US" sz="1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000">
                <a:solidFill>
                  <a:srgbClr val="000000"/>
                </a:solidFill>
              </a:rPr>
              <a:t>OSI = oxygen saturation index = (FiO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r>
              <a:rPr lang="en-US" altLang="en-US" sz="1000">
                <a:solidFill>
                  <a:srgbClr val="000000"/>
                </a:solidFill>
              </a:rPr>
              <a:t>* mean airway pressure*100) /SpO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endParaRPr lang="en-US" altLang="en-US" sz="1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000" baseline="30000">
                <a:solidFill>
                  <a:srgbClr val="000000"/>
                </a:solidFill>
              </a:rPr>
              <a:t> </a:t>
            </a:r>
            <a:endParaRPr lang="en-US" altLang="en-US" sz="1000">
              <a:solidFill>
                <a:srgbClr val="000000"/>
              </a:solidFill>
            </a:endParaRPr>
          </a:p>
          <a:p>
            <a:pPr eaLnBrk="1" hangingPunct="1"/>
            <a:endParaRPr lang="en-US" altLang="en-US" sz="1000">
              <a:solidFill>
                <a:srgbClr val="000000"/>
              </a:solidFill>
            </a:endParaRPr>
          </a:p>
        </p:txBody>
      </p:sp>
      <p:graphicFrame>
        <p:nvGraphicFramePr>
          <p:cNvPr id="34820" name="Object 2">
            <a:extLst>
              <a:ext uri="{FF2B5EF4-FFF2-40B4-BE49-F238E27FC236}">
                <a16:creationId xmlns:a16="http://schemas.microsoft.com/office/drawing/2014/main" id="{F1F67601-6034-45C1-9B63-8D2F76FBC5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4783"/>
              </p:ext>
            </p:extLst>
          </p:nvPr>
        </p:nvGraphicFramePr>
        <p:xfrm>
          <a:off x="1837532" y="960439"/>
          <a:ext cx="81168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72200" imgH="4000500" progId="Word.Document.12">
                  <p:embed/>
                </p:oleObj>
              </mc:Choice>
              <mc:Fallback>
                <p:oleObj name="Document" r:id="rId2" imgW="6172200" imgH="4000500" progId="Word.Document.12">
                  <p:embed/>
                  <p:pic>
                    <p:nvPicPr>
                      <p:cNvPr id="34820" name="Object 2">
                        <a:extLst>
                          <a:ext uri="{FF2B5EF4-FFF2-40B4-BE49-F238E27FC236}">
                            <a16:creationId xmlns:a16="http://schemas.microsoft.com/office/drawing/2014/main" id="{F1F67601-6034-45C1-9B63-8D2F76FBC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532" y="960439"/>
                        <a:ext cx="81168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Box 1">
            <a:extLst>
              <a:ext uri="{FF2B5EF4-FFF2-40B4-BE49-F238E27FC236}">
                <a16:creationId xmlns:a16="http://schemas.microsoft.com/office/drawing/2014/main" id="{E1C045F6-04F9-A93E-05B0-CB77BBF7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8" y="6537325"/>
            <a:ext cx="2322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PALICC PCCM 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E1A5D-45E1-C55C-F4BC-2F978AB22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29" y="684329"/>
            <a:ext cx="9065942" cy="548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46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EC47-69F0-5C41-B21C-362409CD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F73CC-2C9D-3A7A-95F6-912A67891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RDS results from lung immaturity, insufficient number of alveoli, and an inadequate amount of surfactant</a:t>
            </a:r>
          </a:p>
          <a:p>
            <a:r>
              <a:rPr lang="en-I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Surfactant decreases alveolar surface tension and prevents alveoli collapse during expiration</a:t>
            </a:r>
          </a:p>
          <a:p>
            <a:endParaRPr lang="en-I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50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28816</TotalTime>
  <Words>1872</Words>
  <Application>Microsoft Office PowerPoint</Application>
  <PresentationFormat>Widescreen</PresentationFormat>
  <Paragraphs>188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BlinkMacSystemFont</vt:lpstr>
      <vt:lpstr>Droid Sans</vt:lpstr>
      <vt:lpstr>Garamond</vt:lpstr>
      <vt:lpstr>Helvetica</vt:lpstr>
      <vt:lpstr>Söhne</vt:lpstr>
      <vt:lpstr>Times New Roman</vt:lpstr>
      <vt:lpstr>Wingdings</vt:lpstr>
      <vt:lpstr>Organic</vt:lpstr>
      <vt:lpstr>Document</vt:lpstr>
      <vt:lpstr>Neonatal &amp; Pediatric Respiratory Infections</vt:lpstr>
      <vt:lpstr>OBJECTIVES</vt:lpstr>
      <vt:lpstr>PowerPoint Presentation</vt:lpstr>
      <vt:lpstr>WHY?</vt:lpstr>
      <vt:lpstr>CONDITIONS</vt:lpstr>
      <vt:lpstr>  ACUTE RESPIRATORY DISTRESS SYNDROME  </vt:lpstr>
      <vt:lpstr>PALICC ARDS Definition</vt:lpstr>
      <vt:lpstr>PowerPoint Presentation</vt:lpstr>
      <vt:lpstr>PowerPoint Presentation</vt:lpstr>
      <vt:lpstr>MEDICAL MANAGEMENT</vt:lpstr>
      <vt:lpstr> SYMPTOMS AND SEQUELAE OF RDS </vt:lpstr>
      <vt:lpstr> MECONIUM ASPIRATION SYNDROME </vt:lpstr>
      <vt:lpstr>PowerPoint Presentation</vt:lpstr>
      <vt:lpstr>CLINICAL FEATURES</vt:lpstr>
      <vt:lpstr>LONG TERM COMPLICATIONS</vt:lpstr>
      <vt:lpstr>MEDICAL MANAGEMENT</vt:lpstr>
      <vt:lpstr>PT MANAGEMENT</vt:lpstr>
      <vt:lpstr>CPT</vt:lpstr>
      <vt:lpstr> PNEUMONIA </vt:lpstr>
      <vt:lpstr>PowerPoint Presentation</vt:lpstr>
      <vt:lpstr>CLINICAL FEATURES</vt:lpstr>
      <vt:lpstr>MEDICAL MANAGEMENT</vt:lpstr>
      <vt:lpstr>PT MANAGEMENT</vt:lpstr>
      <vt:lpstr>PowerPoint Presentation</vt:lpstr>
      <vt:lpstr>CHILDHOOD ASTHMA </vt:lpstr>
      <vt:lpstr>PowerPoint Presentation</vt:lpstr>
      <vt:lpstr>TYPES OF ASTHMA</vt:lpstr>
      <vt:lpstr>PowerPoint Presentation</vt:lpstr>
      <vt:lpstr>Common Childhood Asthma Signs And Symptoms</vt:lpstr>
      <vt:lpstr>PowerPoint Presentation</vt:lpstr>
      <vt:lpstr>PT MANAGEMENT </vt:lpstr>
      <vt:lpstr>PowerPoint Presentation</vt:lpstr>
      <vt:lpstr>PowerPoint Presentation</vt:lpstr>
      <vt:lpstr>BRONCHOPULMONARY DYSPLASIA </vt:lpstr>
      <vt:lpstr>RISK FACTORS</vt:lpstr>
      <vt:lpstr>MEDICAL MANAGAMENT</vt:lpstr>
      <vt:lpstr>PT MANAGEMNT</vt:lpstr>
      <vt:lpstr>CYSTIC FIBROSIS</vt:lpstr>
      <vt:lpstr>CAUSES</vt:lpstr>
      <vt:lpstr>SYMPTOMS</vt:lpstr>
      <vt:lpstr>DIAGNOSIS</vt:lpstr>
      <vt:lpstr>TREATMENT</vt:lpstr>
      <vt:lpstr>PT MANAGEMENT</vt:lpstr>
      <vt:lpstr>PowerPoint Presentation</vt:lpstr>
      <vt:lpstr>PATIENT EDUCATON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Abhishek S Mishra</dc:title>
  <dc:creator>ABHISHEK S MISHRA-183408003</dc:creator>
  <cp:lastModifiedBy>Kartik Rathod</cp:lastModifiedBy>
  <cp:revision>161</cp:revision>
  <dcterms:created xsi:type="dcterms:W3CDTF">2023-01-31T13:48:41Z</dcterms:created>
  <dcterms:modified xsi:type="dcterms:W3CDTF">2024-06-18T10:59:40Z</dcterms:modified>
</cp:coreProperties>
</file>